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60" r:id="rId7"/>
    <p:sldId id="259"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3" autoAdjust="0"/>
    <p:restoredTop sz="94660"/>
  </p:normalViewPr>
  <p:slideViewPr>
    <p:cSldViewPr>
      <p:cViewPr>
        <p:scale>
          <a:sx n="165" d="100"/>
          <a:sy n="165" d="100"/>
        </p:scale>
        <p:origin x="56" y="-9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Bank and Credit Card Information.</a:t>
          </a:r>
        </a:p>
        <a:p>
          <a:r>
            <a:rPr lang="en-US" b="1" dirty="0"/>
            <a:t>Risk – Hack of App Releasing Bank and Credit Card Account Numbers of clients.</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Hack of Account Information</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Announce hack to users and prepare for possible restitution</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Revise app code and increase security protocols to mitigate risk</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a:t>
          </a:r>
          <a:r>
            <a:rPr lang="en-US" sz="800" b="1"/>
            <a:t>up Hack of Account Information</a:t>
          </a:r>
          <a:endParaRPr lang="en-US" sz="800" b="1" dirty="0"/>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Destroy all evidence of hack</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Loss of business and financial losses due to client mistrust</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Clients continue to use App after canceling cards and changing bank information</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pt>
    <dgm:pt modelId="{B89AAA7E-E2C6-44FC-A6EB-8488B986608D}" type="pres">
      <dgm:prSet presAssocID="{634019E8-F2D1-46C6-942F-FF8A66D19EC0}" presName="hierChild4" presStyleCnt="0"/>
      <dgm:spPr/>
    </dgm:pt>
  </dgm:ptLst>
  <dgm:cxnLst>
    <dgm:cxn modelId="{2BEC121E-6233-403C-8255-22F7764553B0}" type="presOf" srcId="{634019E8-F2D1-46C6-942F-FF8A66D19EC0}" destId="{9C2D34A1-7805-4062-960F-9E34D3FBB48E}"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448C0D46-57C4-4200-8F26-1EBA7D63804A}" srcId="{1F49B3E5-3717-4865-AF83-391BE24C1169}" destId="{FE0347D1-FD48-425E-AA7E-D730163ABFC3}" srcOrd="2" destOrd="0" parTransId="{E1BE06CC-DE3D-4AB5-827B-61906E7185ED}" sibTransId="{AA214999-B251-4EEA-A204-99726AF1B026}"/>
    <dgm:cxn modelId="{795F0E4F-60FB-4F13-B330-D9D9BD3B1E97}" type="presOf" srcId="{1F49B3E5-3717-4865-AF83-391BE24C1169}" destId="{3B4785D1-822A-4A5D-88A9-813F526C20B1}" srcOrd="0" destOrd="0" presId="urn:microsoft.com/office/officeart/2005/8/layout/hierarchy1"/>
    <dgm:cxn modelId="{5D722D52-0D99-4AF7-B402-EBA696043C9B}" srcId="{1F49B3E5-3717-4865-AF83-391BE24C1169}" destId="{CF12E09D-C64E-4F11-9BD5-2C981E6333F1}" srcOrd="1" destOrd="0" parTransId="{F1EC1ACF-DB50-4160-8217-AB0B0FFB84A6}" sibTransId="{189D06E9-313F-496B-BAE0-CEFFF3CEE422}"/>
    <dgm:cxn modelId="{D4306459-4166-4F04-A534-0F2B7237E20C}" type="presOf" srcId="{F1EC1ACF-DB50-4160-8217-AB0B0FFB84A6}" destId="{2526A3A9-6CBF-44A9-BEF2-6FBE91328506}"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2AAFFB64-9DA9-421B-B635-9F0991B574E2}" srcId="{1F49B3E5-3717-4865-AF83-391BE24C1169}" destId="{C5DDDCF3-C5FC-45E5-8CF5-22D1B891984C}" srcOrd="0" destOrd="0" parTransId="{262A8DB9-0DC9-49AF-860F-B88AA9A3E7CA}" sibTransId="{AC191C67-8C2B-4386-93EE-02B996C4A844}"/>
    <dgm:cxn modelId="{13E93E73-3AE2-4EAA-99EB-B2BDFE3183FD}" type="presOf" srcId="{74D3AB59-CBB1-4601-83C3-ACEAAF8716B8}" destId="{995BBE52-3E50-4A03-9202-9417F8B99E04}"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645D64BD-0FBF-4816-914E-D545374EC38C}" srcId="{74D3AB59-CBB1-4601-83C3-ACEAAF8716B8}" destId="{634019E8-F2D1-46C6-942F-FF8A66D19EC0}" srcOrd="1" destOrd="0" parTransId="{775686CB-0199-43AF-86C8-30F87820EA36}" sibTransId="{0F8D8A87-D765-4635-A64D-65D30C995C56}"/>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EDF155CC-0719-4DE6-BE53-FAB20E67E664}" type="presOf" srcId="{4E11AC46-C9DE-419C-BC29-B8E393D86F60}" destId="{2094BB5D-432F-49AF-9CBC-937E3F913ED4}"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3B3561E2-C6F5-4B2A-A93F-D4E60B5913C0}" type="presOf" srcId="{CF12E09D-C64E-4F11-9BD5-2C981E6333F1}" destId="{9EA14CC2-FFBB-4430-BDB3-2C30B1F012A7}" srcOrd="0" destOrd="0" presId="urn:microsoft.com/office/officeart/2005/8/layout/hierarchy1"/>
    <dgm:cxn modelId="{0DB14EE4-2B0B-4841-8817-8ECC0172011B}" type="presOf" srcId="{EB15834F-CF65-486D-BF7E-71B98B33CBBF}" destId="{C0ED441B-4CFC-48A7-A62C-A2663AF273B5}" srcOrd="0" destOrd="0" presId="urn:microsoft.com/office/officeart/2005/8/layout/hierarchy1"/>
    <dgm:cxn modelId="{125518ED-DE34-445B-A0FF-EA01CB04379D}" srcId="{74D3AB59-CBB1-4601-83C3-ACEAAF8716B8}" destId="{C99D6563-2DF7-427A-820B-06D308F9BE76}" srcOrd="0" destOrd="0" parTransId="{EB15834F-CF65-486D-BF7E-71B98B33CBBF}" sibTransId="{4D200B9F-164F-4A85-96CF-1E5E9FDC0243}"/>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client personal information.</a:t>
          </a:r>
        </a:p>
        <a:p>
          <a:r>
            <a:rPr lang="en-US" b="1" dirty="0"/>
            <a:t>Risk – If company is hacked client personal information such as SSN, DOB, and Addresses are leaked .</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Hack of Account Information</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Announce leak to users and prepare for possible loss of clients or lawsuits.</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Revise app code to increase security features such as two step log in or finger print scan in order to prevent future issue.</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a:t>
          </a:r>
          <a:r>
            <a:rPr lang="en-US" sz="800" b="1"/>
            <a:t>up Hack of Account Information</a:t>
          </a:r>
          <a:endParaRPr lang="en-US" sz="800" b="1" dirty="0"/>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Deny any hack ever happened to the customers. The servers were down for regular scheduled updates.</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Clients will loose trust in the company. Causing them to leave the organization. Also there might be leaked information from internal employees.</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Clients continue to conduct further business with company and prevent future lawsuits.</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pt>
    <dgm:pt modelId="{B89AAA7E-E2C6-44FC-A6EB-8488B986608D}" type="pres">
      <dgm:prSet presAssocID="{634019E8-F2D1-46C6-942F-FF8A66D19EC0}" presName="hierChild4" presStyleCnt="0"/>
      <dgm:spPr/>
    </dgm:pt>
  </dgm:ptLst>
  <dgm:cxnLst>
    <dgm:cxn modelId="{2BEC121E-6233-403C-8255-22F7764553B0}" type="presOf" srcId="{634019E8-F2D1-46C6-942F-FF8A66D19EC0}" destId="{9C2D34A1-7805-4062-960F-9E34D3FBB48E}"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448C0D46-57C4-4200-8F26-1EBA7D63804A}" srcId="{1F49B3E5-3717-4865-AF83-391BE24C1169}" destId="{FE0347D1-FD48-425E-AA7E-D730163ABFC3}" srcOrd="2" destOrd="0" parTransId="{E1BE06CC-DE3D-4AB5-827B-61906E7185ED}" sibTransId="{AA214999-B251-4EEA-A204-99726AF1B026}"/>
    <dgm:cxn modelId="{795F0E4F-60FB-4F13-B330-D9D9BD3B1E97}" type="presOf" srcId="{1F49B3E5-3717-4865-AF83-391BE24C1169}" destId="{3B4785D1-822A-4A5D-88A9-813F526C20B1}" srcOrd="0" destOrd="0" presId="urn:microsoft.com/office/officeart/2005/8/layout/hierarchy1"/>
    <dgm:cxn modelId="{5D722D52-0D99-4AF7-B402-EBA696043C9B}" srcId="{1F49B3E5-3717-4865-AF83-391BE24C1169}" destId="{CF12E09D-C64E-4F11-9BD5-2C981E6333F1}" srcOrd="1" destOrd="0" parTransId="{F1EC1ACF-DB50-4160-8217-AB0B0FFB84A6}" sibTransId="{189D06E9-313F-496B-BAE0-CEFFF3CEE422}"/>
    <dgm:cxn modelId="{D4306459-4166-4F04-A534-0F2B7237E20C}" type="presOf" srcId="{F1EC1ACF-DB50-4160-8217-AB0B0FFB84A6}" destId="{2526A3A9-6CBF-44A9-BEF2-6FBE91328506}"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2AAFFB64-9DA9-421B-B635-9F0991B574E2}" srcId="{1F49B3E5-3717-4865-AF83-391BE24C1169}" destId="{C5DDDCF3-C5FC-45E5-8CF5-22D1B891984C}" srcOrd="0" destOrd="0" parTransId="{262A8DB9-0DC9-49AF-860F-B88AA9A3E7CA}" sibTransId="{AC191C67-8C2B-4386-93EE-02B996C4A844}"/>
    <dgm:cxn modelId="{13E93E73-3AE2-4EAA-99EB-B2BDFE3183FD}" type="presOf" srcId="{74D3AB59-CBB1-4601-83C3-ACEAAF8716B8}" destId="{995BBE52-3E50-4A03-9202-9417F8B99E04}"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645D64BD-0FBF-4816-914E-D545374EC38C}" srcId="{74D3AB59-CBB1-4601-83C3-ACEAAF8716B8}" destId="{634019E8-F2D1-46C6-942F-FF8A66D19EC0}" srcOrd="1" destOrd="0" parTransId="{775686CB-0199-43AF-86C8-30F87820EA36}" sibTransId="{0F8D8A87-D765-4635-A64D-65D30C995C56}"/>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EDF155CC-0719-4DE6-BE53-FAB20E67E664}" type="presOf" srcId="{4E11AC46-C9DE-419C-BC29-B8E393D86F60}" destId="{2094BB5D-432F-49AF-9CBC-937E3F913ED4}"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3B3561E2-C6F5-4B2A-A93F-D4E60B5913C0}" type="presOf" srcId="{CF12E09D-C64E-4F11-9BD5-2C981E6333F1}" destId="{9EA14CC2-FFBB-4430-BDB3-2C30B1F012A7}" srcOrd="0" destOrd="0" presId="urn:microsoft.com/office/officeart/2005/8/layout/hierarchy1"/>
    <dgm:cxn modelId="{0DB14EE4-2B0B-4841-8817-8ECC0172011B}" type="presOf" srcId="{EB15834F-CF65-486D-BF7E-71B98B33CBBF}" destId="{C0ED441B-4CFC-48A7-A62C-A2663AF273B5}" srcOrd="0" destOrd="0" presId="urn:microsoft.com/office/officeart/2005/8/layout/hierarchy1"/>
    <dgm:cxn modelId="{125518ED-DE34-445B-A0FF-EA01CB04379D}" srcId="{74D3AB59-CBB1-4601-83C3-ACEAAF8716B8}" destId="{C99D6563-2DF7-427A-820B-06D308F9BE76}" srcOrd="0" destOrd="0" parTransId="{EB15834F-CF65-486D-BF7E-71B98B33CBBF}" sibTransId="{4D200B9F-164F-4A85-96CF-1E5E9FDC0243}"/>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the physical wellbeing of children and their private information.</a:t>
          </a:r>
        </a:p>
        <a:p>
          <a:r>
            <a:rPr lang="en-US" b="1" dirty="0"/>
            <a:t>Risk – hack of app releasing physical identities and locations.</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leak prepare to plan accordantly.</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Announce leak to parents and authorities.</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Find and contain problem increase encryption.</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up leak prepare to plan accordantly.</a:t>
          </a:r>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Create diversion and destroy all evidence.</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Restart new company under new name.</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Reassure users we have not been beaten.</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pt>
    <dgm:pt modelId="{B89AAA7E-E2C6-44FC-A6EB-8488B986608D}" type="pres">
      <dgm:prSet presAssocID="{634019E8-F2D1-46C6-942F-FF8A66D19EC0}" presName="hierChild4" presStyleCnt="0"/>
      <dgm:spPr/>
    </dgm:pt>
  </dgm:ptLst>
  <dgm:cxnLst>
    <dgm:cxn modelId="{2BEC121E-6233-403C-8255-22F7764553B0}" type="presOf" srcId="{634019E8-F2D1-46C6-942F-FF8A66D19EC0}" destId="{9C2D34A1-7805-4062-960F-9E34D3FBB48E}"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448C0D46-57C4-4200-8F26-1EBA7D63804A}" srcId="{1F49B3E5-3717-4865-AF83-391BE24C1169}" destId="{FE0347D1-FD48-425E-AA7E-D730163ABFC3}" srcOrd="2" destOrd="0" parTransId="{E1BE06CC-DE3D-4AB5-827B-61906E7185ED}" sibTransId="{AA214999-B251-4EEA-A204-99726AF1B026}"/>
    <dgm:cxn modelId="{795F0E4F-60FB-4F13-B330-D9D9BD3B1E97}" type="presOf" srcId="{1F49B3E5-3717-4865-AF83-391BE24C1169}" destId="{3B4785D1-822A-4A5D-88A9-813F526C20B1}" srcOrd="0" destOrd="0" presId="urn:microsoft.com/office/officeart/2005/8/layout/hierarchy1"/>
    <dgm:cxn modelId="{5D722D52-0D99-4AF7-B402-EBA696043C9B}" srcId="{1F49B3E5-3717-4865-AF83-391BE24C1169}" destId="{CF12E09D-C64E-4F11-9BD5-2C981E6333F1}" srcOrd="1" destOrd="0" parTransId="{F1EC1ACF-DB50-4160-8217-AB0B0FFB84A6}" sibTransId="{189D06E9-313F-496B-BAE0-CEFFF3CEE422}"/>
    <dgm:cxn modelId="{D4306459-4166-4F04-A534-0F2B7237E20C}" type="presOf" srcId="{F1EC1ACF-DB50-4160-8217-AB0B0FFB84A6}" destId="{2526A3A9-6CBF-44A9-BEF2-6FBE91328506}"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2AAFFB64-9DA9-421B-B635-9F0991B574E2}" srcId="{1F49B3E5-3717-4865-AF83-391BE24C1169}" destId="{C5DDDCF3-C5FC-45E5-8CF5-22D1B891984C}" srcOrd="0" destOrd="0" parTransId="{262A8DB9-0DC9-49AF-860F-B88AA9A3E7CA}" sibTransId="{AC191C67-8C2B-4386-93EE-02B996C4A844}"/>
    <dgm:cxn modelId="{13E93E73-3AE2-4EAA-99EB-B2BDFE3183FD}" type="presOf" srcId="{74D3AB59-CBB1-4601-83C3-ACEAAF8716B8}" destId="{995BBE52-3E50-4A03-9202-9417F8B99E04}"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645D64BD-0FBF-4816-914E-D545374EC38C}" srcId="{74D3AB59-CBB1-4601-83C3-ACEAAF8716B8}" destId="{634019E8-F2D1-46C6-942F-FF8A66D19EC0}" srcOrd="1" destOrd="0" parTransId="{775686CB-0199-43AF-86C8-30F87820EA36}" sibTransId="{0F8D8A87-D765-4635-A64D-65D30C995C56}"/>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EDF155CC-0719-4DE6-BE53-FAB20E67E664}" type="presOf" srcId="{4E11AC46-C9DE-419C-BC29-B8E393D86F60}" destId="{2094BB5D-432F-49AF-9CBC-937E3F913ED4}"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3B3561E2-C6F5-4B2A-A93F-D4E60B5913C0}" type="presOf" srcId="{CF12E09D-C64E-4F11-9BD5-2C981E6333F1}" destId="{9EA14CC2-FFBB-4430-BDB3-2C30B1F012A7}" srcOrd="0" destOrd="0" presId="urn:microsoft.com/office/officeart/2005/8/layout/hierarchy1"/>
    <dgm:cxn modelId="{0DB14EE4-2B0B-4841-8817-8ECC0172011B}" type="presOf" srcId="{EB15834F-CF65-486D-BF7E-71B98B33CBBF}" destId="{C0ED441B-4CFC-48A7-A62C-A2663AF273B5}" srcOrd="0" destOrd="0" presId="urn:microsoft.com/office/officeart/2005/8/layout/hierarchy1"/>
    <dgm:cxn modelId="{125518ED-DE34-445B-A0FF-EA01CB04379D}" srcId="{74D3AB59-CBB1-4601-83C3-ACEAAF8716B8}" destId="{C99D6563-2DF7-427A-820B-06D308F9BE76}" srcOrd="0" destOrd="0" parTransId="{EB15834F-CF65-486D-BF7E-71B98B33CBBF}" sibTransId="{4D200B9F-164F-4A85-96CF-1E5E9FDC0243}"/>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b="1" dirty="0"/>
            <a:t>Challenge – Protecting integral company data.</a:t>
          </a:r>
        </a:p>
        <a:p>
          <a:r>
            <a:rPr lang="en-US" b="1" dirty="0"/>
            <a:t>Risk – Disgruntled employee makes unauthorized changes to integral data.</a:t>
          </a:r>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custT="1"/>
      <dgm:spPr/>
      <dgm:t>
        <a:bodyPr/>
        <a:lstStyle/>
        <a:p>
          <a:r>
            <a:rPr lang="en-US" sz="800" b="1" dirty="0"/>
            <a:t>Acknowledge disgruntled employee</a:t>
          </a:r>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a:t>Action:</a:t>
          </a:r>
        </a:p>
        <a:p>
          <a:r>
            <a:rPr lang="en-US" dirty="0"/>
            <a:t>Reprimand disgruntled employee, issue statement to the authorities and let employees know of what happened.</a:t>
          </a:r>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a:t>Action:</a:t>
          </a:r>
        </a:p>
        <a:p>
          <a:r>
            <a:rPr lang="en-US" dirty="0"/>
            <a:t>Initiate disaster recovery</a:t>
          </a:r>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custT="1"/>
      <dgm:spPr/>
      <dgm:t>
        <a:bodyPr/>
        <a:lstStyle/>
        <a:p>
          <a:r>
            <a:rPr lang="en-US" sz="800" b="1" dirty="0"/>
            <a:t>Cover up disgruntled employee</a:t>
          </a:r>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a:t>Action:</a:t>
          </a:r>
        </a:p>
        <a:p>
          <a:r>
            <a:rPr lang="en-US" dirty="0"/>
            <a:t>Cover up disgruntled employee and keep everyone in the dark. Try to recover as much as possible.</a:t>
          </a:r>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634019E8-F2D1-46C6-942F-FF8A66D19EC0}">
      <dgm:prSet phldrT="[Text]"/>
      <dgm:spPr/>
      <dgm:t>
        <a:bodyPr/>
        <a:lstStyle/>
        <a:p>
          <a:r>
            <a:rPr lang="en-US" dirty="0"/>
            <a:t>Additional Risk: Employees may grow worried that the organization could be hiding details that employees aught to know.</a:t>
          </a:r>
        </a:p>
      </dgm:t>
    </dgm:pt>
    <dgm:pt modelId="{775686CB-0199-43AF-86C8-30F87820EA36}" type="parTrans" cxnId="{645D64BD-0FBF-4816-914E-D545374EC38C}">
      <dgm:prSet/>
      <dgm:spPr/>
      <dgm:t>
        <a:bodyPr/>
        <a:lstStyle/>
        <a:p>
          <a:endParaRPr lang="en-US"/>
        </a:p>
      </dgm:t>
    </dgm:pt>
    <dgm:pt modelId="{0F8D8A87-D765-4635-A64D-65D30C995C56}" type="sibTrans" cxnId="{645D64BD-0FBF-4816-914E-D545374EC38C}">
      <dgm:prSet/>
      <dgm:spPr/>
      <dgm:t>
        <a:bodyPr/>
        <a:lstStyle/>
        <a:p>
          <a:endParaRPr lang="en-US"/>
        </a:p>
      </dgm:t>
    </dgm:pt>
    <dgm:pt modelId="{FE0347D1-FD48-425E-AA7E-D730163ABFC3}">
      <dgm:prSet phldrT="[Text]"/>
      <dgm:spPr/>
      <dgm:t>
        <a:bodyPr/>
        <a:lstStyle/>
        <a:p>
          <a:r>
            <a:rPr lang="en-US" dirty="0"/>
            <a:t>Benefit: </a:t>
          </a:r>
        </a:p>
        <a:p>
          <a:r>
            <a:rPr lang="en-US" dirty="0"/>
            <a:t>Everyone is on the same page, the organization can move forward and make changes to stop this from happening in the future.</a:t>
          </a:r>
        </a:p>
      </dgm:t>
    </dgm:pt>
    <dgm:pt modelId="{E1BE06CC-DE3D-4AB5-827B-61906E7185ED}" type="parTrans" cxnId="{448C0D46-57C4-4200-8F26-1EBA7D63804A}">
      <dgm:prSet/>
      <dgm:spPr/>
      <dgm:t>
        <a:bodyPr/>
        <a:lstStyle/>
        <a:p>
          <a:endParaRPr lang="en-US"/>
        </a:p>
      </dgm:t>
    </dgm:pt>
    <dgm:pt modelId="{AA214999-B251-4EEA-A204-99726AF1B026}" type="sibTrans" cxnId="{448C0D46-57C4-4200-8F26-1EBA7D63804A}">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custScaleX="182952">
        <dgm:presLayoutVars>
          <dgm:chPref val="3"/>
        </dgm:presLayoutVars>
      </dgm:prSet>
      <dgm:spPr/>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dgm:presLayoutVars>
          <dgm:chPref val="3"/>
        </dgm:presLayoutVars>
      </dgm:prSet>
      <dgm:spPr/>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5"/>
      <dgm:spPr/>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5"/>
      <dgm:spPr/>
    </dgm:pt>
    <dgm:pt modelId="{2FC72558-12F7-4D95-978A-CCA9DFA969F7}" type="pres">
      <dgm:prSet presAssocID="{C5DDDCF3-C5FC-45E5-8CF5-22D1B891984C}" presName="text3" presStyleLbl="fgAcc3" presStyleIdx="0" presStyleCnt="5">
        <dgm:presLayoutVars>
          <dgm:chPref val="3"/>
        </dgm:presLayoutVars>
      </dgm:prSet>
      <dgm:spPr/>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5"/>
      <dgm:spPr/>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5"/>
      <dgm:spPr/>
    </dgm:pt>
    <dgm:pt modelId="{9EA14CC2-FFBB-4430-BDB3-2C30B1F012A7}" type="pres">
      <dgm:prSet presAssocID="{CF12E09D-C64E-4F11-9BD5-2C981E6333F1}" presName="text3" presStyleLbl="fgAcc3" presStyleIdx="1" presStyleCnt="5">
        <dgm:presLayoutVars>
          <dgm:chPref val="3"/>
        </dgm:presLayoutVars>
      </dgm:prSet>
      <dgm:spPr/>
    </dgm:pt>
    <dgm:pt modelId="{49D9F42E-7964-433A-8C37-6C28D4FDB37E}" type="pres">
      <dgm:prSet presAssocID="{CF12E09D-C64E-4F11-9BD5-2C981E6333F1}" presName="hierChild4" presStyleCnt="0"/>
      <dgm:spPr/>
    </dgm:pt>
    <dgm:pt modelId="{8A9E590C-FAB7-4541-8E9D-737EC3533819}" type="pres">
      <dgm:prSet presAssocID="{E1BE06CC-DE3D-4AB5-827B-61906E7185ED}" presName="Name17" presStyleLbl="parChTrans1D3" presStyleIdx="2" presStyleCnt="5"/>
      <dgm:spPr/>
    </dgm:pt>
    <dgm:pt modelId="{1C82E362-7A9E-4ECD-85E0-3907E2A14EE2}" type="pres">
      <dgm:prSet presAssocID="{FE0347D1-FD48-425E-AA7E-D730163ABFC3}" presName="hierRoot3" presStyleCnt="0"/>
      <dgm:spPr/>
    </dgm:pt>
    <dgm:pt modelId="{1F79F58F-E978-4A6C-A9F8-20AC80EB42E1}" type="pres">
      <dgm:prSet presAssocID="{FE0347D1-FD48-425E-AA7E-D730163ABFC3}" presName="composite3" presStyleCnt="0"/>
      <dgm:spPr/>
    </dgm:pt>
    <dgm:pt modelId="{E980F776-813B-4C90-BE2E-A628935F1DC1}" type="pres">
      <dgm:prSet presAssocID="{FE0347D1-FD48-425E-AA7E-D730163ABFC3}" presName="background3" presStyleLbl="node3" presStyleIdx="2" presStyleCnt="5"/>
      <dgm:spPr/>
    </dgm:pt>
    <dgm:pt modelId="{8FBA312F-D8E8-4CDD-A16D-E7C4F255B9DE}" type="pres">
      <dgm:prSet presAssocID="{FE0347D1-FD48-425E-AA7E-D730163ABFC3}" presName="text3" presStyleLbl="fgAcc3" presStyleIdx="2" presStyleCnt="5">
        <dgm:presLayoutVars>
          <dgm:chPref val="3"/>
        </dgm:presLayoutVars>
      </dgm:prSet>
      <dgm:spPr/>
    </dgm:pt>
    <dgm:pt modelId="{39DB798E-AC01-4F1D-96D6-7C5510834279}" type="pres">
      <dgm:prSet presAssocID="{FE0347D1-FD48-425E-AA7E-D730163ABFC3}" presName="hierChild4" presStyleCnt="0"/>
      <dgm:spPr/>
    </dgm:pt>
    <dgm:pt modelId="{2094BB5D-432F-49AF-9CBC-937E3F913ED4}" type="pres">
      <dgm:prSet presAssocID="{4E11AC46-C9DE-419C-BC29-B8E393D86F60}" presName="Name10" presStyleLbl="parChTrans1D2" presStyleIdx="1" presStyleCnt="2"/>
      <dgm:spPr/>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dgm:presLayoutVars>
          <dgm:chPref val="3"/>
        </dgm:presLayoutVars>
      </dgm:prSet>
      <dgm:spPr/>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3" presStyleCnt="5"/>
      <dgm:spPr/>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3" presStyleCnt="5"/>
      <dgm:spPr/>
    </dgm:pt>
    <dgm:pt modelId="{10CE9947-911B-43CA-A26F-4ABCE9B8B408}" type="pres">
      <dgm:prSet presAssocID="{C99D6563-2DF7-427A-820B-06D308F9BE76}" presName="text3" presStyleLbl="fgAcc3" presStyleIdx="3" presStyleCnt="5">
        <dgm:presLayoutVars>
          <dgm:chPref val="3"/>
        </dgm:presLayoutVars>
      </dgm:prSet>
      <dgm:spPr/>
    </dgm:pt>
    <dgm:pt modelId="{68DBDDD4-5CA6-45E0-82F6-F597D94A7E40}" type="pres">
      <dgm:prSet presAssocID="{C99D6563-2DF7-427A-820B-06D308F9BE76}" presName="hierChild4" presStyleCnt="0"/>
      <dgm:spPr/>
    </dgm:pt>
    <dgm:pt modelId="{F9BB88B9-A840-4DF6-898C-57A8163EEBF3}" type="pres">
      <dgm:prSet presAssocID="{775686CB-0199-43AF-86C8-30F87820EA36}" presName="Name17" presStyleLbl="parChTrans1D3" presStyleIdx="4" presStyleCnt="5"/>
      <dgm:spPr/>
    </dgm:pt>
    <dgm:pt modelId="{4A98189A-5607-45E7-953D-B990BE7CA2DC}" type="pres">
      <dgm:prSet presAssocID="{634019E8-F2D1-46C6-942F-FF8A66D19EC0}" presName="hierRoot3" presStyleCnt="0"/>
      <dgm:spPr/>
    </dgm:pt>
    <dgm:pt modelId="{8C3B5DC5-1A4C-4DB2-A6C9-F922C7FB2762}" type="pres">
      <dgm:prSet presAssocID="{634019E8-F2D1-46C6-942F-FF8A66D19EC0}" presName="composite3" presStyleCnt="0"/>
      <dgm:spPr/>
    </dgm:pt>
    <dgm:pt modelId="{4300AD65-29F0-4ED9-939A-C543205ED658}" type="pres">
      <dgm:prSet presAssocID="{634019E8-F2D1-46C6-942F-FF8A66D19EC0}" presName="background3" presStyleLbl="node3" presStyleIdx="4" presStyleCnt="5"/>
      <dgm:spPr/>
    </dgm:pt>
    <dgm:pt modelId="{9C2D34A1-7805-4062-960F-9E34D3FBB48E}" type="pres">
      <dgm:prSet presAssocID="{634019E8-F2D1-46C6-942F-FF8A66D19EC0}" presName="text3" presStyleLbl="fgAcc3" presStyleIdx="4" presStyleCnt="5">
        <dgm:presLayoutVars>
          <dgm:chPref val="3"/>
        </dgm:presLayoutVars>
      </dgm:prSet>
      <dgm:spPr/>
    </dgm:pt>
    <dgm:pt modelId="{B89AAA7E-E2C6-44FC-A6EB-8488B986608D}" type="pres">
      <dgm:prSet presAssocID="{634019E8-F2D1-46C6-942F-FF8A66D19EC0}" presName="hierChild4" presStyleCnt="0"/>
      <dgm:spPr/>
    </dgm:pt>
  </dgm:ptLst>
  <dgm:cxnLst>
    <dgm:cxn modelId="{2BEC121E-6233-403C-8255-22F7764553B0}" type="presOf" srcId="{634019E8-F2D1-46C6-942F-FF8A66D19EC0}" destId="{9C2D34A1-7805-4062-960F-9E34D3FBB48E}"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448C0D46-57C4-4200-8F26-1EBA7D63804A}" srcId="{1F49B3E5-3717-4865-AF83-391BE24C1169}" destId="{FE0347D1-FD48-425E-AA7E-D730163ABFC3}" srcOrd="2" destOrd="0" parTransId="{E1BE06CC-DE3D-4AB5-827B-61906E7185ED}" sibTransId="{AA214999-B251-4EEA-A204-99726AF1B026}"/>
    <dgm:cxn modelId="{795F0E4F-60FB-4F13-B330-D9D9BD3B1E97}" type="presOf" srcId="{1F49B3E5-3717-4865-AF83-391BE24C1169}" destId="{3B4785D1-822A-4A5D-88A9-813F526C20B1}" srcOrd="0" destOrd="0" presId="urn:microsoft.com/office/officeart/2005/8/layout/hierarchy1"/>
    <dgm:cxn modelId="{5D722D52-0D99-4AF7-B402-EBA696043C9B}" srcId="{1F49B3E5-3717-4865-AF83-391BE24C1169}" destId="{CF12E09D-C64E-4F11-9BD5-2C981E6333F1}" srcOrd="1" destOrd="0" parTransId="{F1EC1ACF-DB50-4160-8217-AB0B0FFB84A6}" sibTransId="{189D06E9-313F-496B-BAE0-CEFFF3CEE422}"/>
    <dgm:cxn modelId="{D4306459-4166-4F04-A534-0F2B7237E20C}" type="presOf" srcId="{F1EC1ACF-DB50-4160-8217-AB0B0FFB84A6}" destId="{2526A3A9-6CBF-44A9-BEF2-6FBE91328506}" srcOrd="0" destOrd="0" presId="urn:microsoft.com/office/officeart/2005/8/layout/hierarchy1"/>
    <dgm:cxn modelId="{4715165C-9BDA-43E9-B7E4-B1E9E318E672}" type="presOf" srcId="{FE0347D1-FD48-425E-AA7E-D730163ABFC3}" destId="{8FBA312F-D8E8-4CDD-A16D-E7C4F255B9DE}" srcOrd="0" destOrd="0" presId="urn:microsoft.com/office/officeart/2005/8/layout/hierarchy1"/>
    <dgm:cxn modelId="{2AAFFB64-9DA9-421B-B635-9F0991B574E2}" srcId="{1F49B3E5-3717-4865-AF83-391BE24C1169}" destId="{C5DDDCF3-C5FC-45E5-8CF5-22D1B891984C}" srcOrd="0" destOrd="0" parTransId="{262A8DB9-0DC9-49AF-860F-B88AA9A3E7CA}" sibTransId="{AC191C67-8C2B-4386-93EE-02B996C4A844}"/>
    <dgm:cxn modelId="{13E93E73-3AE2-4EAA-99EB-B2BDFE3183FD}" type="presOf" srcId="{74D3AB59-CBB1-4601-83C3-ACEAAF8716B8}" destId="{995BBE52-3E50-4A03-9202-9417F8B99E04}"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645D64BD-0FBF-4816-914E-D545374EC38C}" srcId="{74D3AB59-CBB1-4601-83C3-ACEAAF8716B8}" destId="{634019E8-F2D1-46C6-942F-FF8A66D19EC0}" srcOrd="1" destOrd="0" parTransId="{775686CB-0199-43AF-86C8-30F87820EA36}" sibTransId="{0F8D8A87-D765-4635-A64D-65D30C995C56}"/>
    <dgm:cxn modelId="{4C3067C6-394D-488A-8E46-AA0F829846D1}" type="presOf" srcId="{E3BA9B82-901C-4BDB-964C-1E963C502713}" destId="{752C1BED-C172-45AD-AB00-7135265D647C}" srcOrd="0" destOrd="0" presId="urn:microsoft.com/office/officeart/2005/8/layout/hierarchy1"/>
    <dgm:cxn modelId="{2BF797CA-0B94-4594-94FA-578C1C4A0778}" type="presOf" srcId="{775686CB-0199-43AF-86C8-30F87820EA36}" destId="{F9BB88B9-A840-4DF6-898C-57A8163EEBF3}" srcOrd="0" destOrd="0" presId="urn:microsoft.com/office/officeart/2005/8/layout/hierarchy1"/>
    <dgm:cxn modelId="{EDF155CC-0719-4DE6-BE53-FAB20E67E664}" type="presOf" srcId="{4E11AC46-C9DE-419C-BC29-B8E393D86F60}" destId="{2094BB5D-432F-49AF-9CBC-937E3F913ED4}"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3B3561E2-C6F5-4B2A-A93F-D4E60B5913C0}" type="presOf" srcId="{CF12E09D-C64E-4F11-9BD5-2C981E6333F1}" destId="{9EA14CC2-FFBB-4430-BDB3-2C30B1F012A7}" srcOrd="0" destOrd="0" presId="urn:microsoft.com/office/officeart/2005/8/layout/hierarchy1"/>
    <dgm:cxn modelId="{0DB14EE4-2B0B-4841-8817-8ECC0172011B}" type="presOf" srcId="{EB15834F-CF65-486D-BF7E-71B98B33CBBF}" destId="{C0ED441B-4CFC-48A7-A62C-A2663AF273B5}" srcOrd="0" destOrd="0" presId="urn:microsoft.com/office/officeart/2005/8/layout/hierarchy1"/>
    <dgm:cxn modelId="{125518ED-DE34-445B-A0FF-EA01CB04379D}" srcId="{74D3AB59-CBB1-4601-83C3-ACEAAF8716B8}" destId="{C99D6563-2DF7-427A-820B-06D308F9BE76}" srcOrd="0" destOrd="0" parTransId="{EB15834F-CF65-486D-BF7E-71B98B33CBBF}" sibTransId="{4D200B9F-164F-4A85-96CF-1E5E9FDC0243}"/>
    <dgm:cxn modelId="{86D4D5F6-AAAB-4D7D-9F71-A46E528328A4}" type="presOf" srcId="{E1BE06CC-DE3D-4AB5-827B-61906E7185ED}" destId="{8A9E590C-FAB7-4541-8E9D-737EC3533819}" srcOrd="0" destOrd="0" presId="urn:microsoft.com/office/officeart/2005/8/layout/hierarchy1"/>
    <dgm:cxn modelId="{912E07FA-2558-4990-86AC-942178B981EA}" srcId="{2758F3A3-5386-4798-8F58-C9DE75B29650}" destId="{1F49B3E5-3717-4865-AF83-391BE24C1169}" srcOrd="0" destOrd="0" parTransId="{E3BA9B82-901C-4BDB-964C-1E963C502713}" sibTransId="{D13CF4D4-4DC0-4ED8-B665-EFE7B76E3D4A}"/>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375FE678-8FC6-44BB-9FE5-3E79F405BDB8}" type="presParOf" srcId="{F1417873-9931-4828-8334-FC146F5FB898}" destId="{8A9E590C-FAB7-4541-8E9D-737EC3533819}" srcOrd="4" destOrd="0" presId="urn:microsoft.com/office/officeart/2005/8/layout/hierarchy1"/>
    <dgm:cxn modelId="{52A1967D-A7D3-489A-BD53-BD6C9DD6524F}" type="presParOf" srcId="{F1417873-9931-4828-8334-FC146F5FB898}" destId="{1C82E362-7A9E-4ECD-85E0-3907E2A14EE2}" srcOrd="5" destOrd="0" presId="urn:microsoft.com/office/officeart/2005/8/layout/hierarchy1"/>
    <dgm:cxn modelId="{B55AC251-54E3-43D3-B56B-4038D5397433}" type="presParOf" srcId="{1C82E362-7A9E-4ECD-85E0-3907E2A14EE2}" destId="{1F79F58F-E978-4A6C-A9F8-20AC80EB42E1}" srcOrd="0" destOrd="0" presId="urn:microsoft.com/office/officeart/2005/8/layout/hierarchy1"/>
    <dgm:cxn modelId="{F8E8ACA6-292E-4652-B717-5BEE44360B7A}" type="presParOf" srcId="{1F79F58F-E978-4A6C-A9F8-20AC80EB42E1}" destId="{E980F776-813B-4C90-BE2E-A628935F1DC1}" srcOrd="0" destOrd="0" presId="urn:microsoft.com/office/officeart/2005/8/layout/hierarchy1"/>
    <dgm:cxn modelId="{4A3F25BC-50C2-4A35-87AD-D88CB75F453B}" type="presParOf" srcId="{1F79F58F-E978-4A6C-A9F8-20AC80EB42E1}" destId="{8FBA312F-D8E8-4CDD-A16D-E7C4F255B9DE}" srcOrd="1" destOrd="0" presId="urn:microsoft.com/office/officeart/2005/8/layout/hierarchy1"/>
    <dgm:cxn modelId="{AA160354-DEC2-4E56-8F10-857940C3C5CC}" type="presParOf" srcId="{1C82E362-7A9E-4ECD-85E0-3907E2A14EE2}" destId="{39DB798E-AC01-4F1D-96D6-7C5510834279}"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 modelId="{4EA2EEEA-742F-4CD3-8B91-3A83A425237B}" type="presParOf" srcId="{30BBFA62-BFD8-4A9D-B6EB-59BB989F55AF}" destId="{F9BB88B9-A840-4DF6-898C-57A8163EEBF3}" srcOrd="2" destOrd="0" presId="urn:microsoft.com/office/officeart/2005/8/layout/hierarchy1"/>
    <dgm:cxn modelId="{7076A6E4-3ACC-46C6-8D56-8D4FFF27976A}" type="presParOf" srcId="{30BBFA62-BFD8-4A9D-B6EB-59BB989F55AF}" destId="{4A98189A-5607-45E7-953D-B990BE7CA2DC}" srcOrd="3" destOrd="0" presId="urn:microsoft.com/office/officeart/2005/8/layout/hierarchy1"/>
    <dgm:cxn modelId="{69CE70F5-BF48-4F2E-8E8E-BBE71A8C8561}" type="presParOf" srcId="{4A98189A-5607-45E7-953D-B990BE7CA2DC}" destId="{8C3B5DC5-1A4C-4DB2-A6C9-F922C7FB2762}" srcOrd="0" destOrd="0" presId="urn:microsoft.com/office/officeart/2005/8/layout/hierarchy1"/>
    <dgm:cxn modelId="{301C00CE-F43B-41B2-97E2-0FF70B902B89}" type="presParOf" srcId="{8C3B5DC5-1A4C-4DB2-A6C9-F922C7FB2762}" destId="{4300AD65-29F0-4ED9-939A-C543205ED658}" srcOrd="0" destOrd="0" presId="urn:microsoft.com/office/officeart/2005/8/layout/hierarchy1"/>
    <dgm:cxn modelId="{5032FE49-80D9-4C2C-850F-E8737D5A961D}" type="presParOf" srcId="{8C3B5DC5-1A4C-4DB2-A6C9-F922C7FB2762}" destId="{9C2D34A1-7805-4062-960F-9E34D3FBB48E}" srcOrd="1" destOrd="0" presId="urn:microsoft.com/office/officeart/2005/8/layout/hierarchy1"/>
    <dgm:cxn modelId="{35C692A7-5CB9-4516-A39B-4E18AA43B677}" type="presParOf" srcId="{4A98189A-5607-45E7-953D-B990BE7CA2DC}" destId="{B89AAA7E-E2C6-44FC-A6EB-8488B98660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b="1" kern="1200" dirty="0"/>
            <a:t>Challenge – Protecting Bank and Credit Card Information.</a:t>
          </a:r>
        </a:p>
        <a:p>
          <a:pPr marL="0" lvl="0" indent="0" algn="ctr" defTabSz="311150">
            <a:lnSpc>
              <a:spcPct val="90000"/>
            </a:lnSpc>
            <a:spcBef>
              <a:spcPct val="0"/>
            </a:spcBef>
            <a:spcAft>
              <a:spcPct val="35000"/>
            </a:spcAft>
            <a:buNone/>
          </a:pPr>
          <a:r>
            <a:rPr lang="en-US" sz="700" b="1" kern="1200" dirty="0"/>
            <a:t>Risk – Hack of App Releasing Bank and Credit Card Account Numbers of clients.</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Acknowledge Hack of Account Information</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Action:</a:t>
          </a:r>
        </a:p>
        <a:p>
          <a:pPr marL="0" lvl="0" indent="0" algn="ctr" defTabSz="311150">
            <a:lnSpc>
              <a:spcPct val="90000"/>
            </a:lnSpc>
            <a:spcBef>
              <a:spcPct val="0"/>
            </a:spcBef>
            <a:spcAft>
              <a:spcPct val="35000"/>
            </a:spcAft>
            <a:buNone/>
          </a:pPr>
          <a:r>
            <a:rPr lang="en-US" sz="700" kern="1200" dirty="0"/>
            <a:t>Announce hack to users and prepare for possible restitution</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Action:</a:t>
          </a:r>
        </a:p>
        <a:p>
          <a:pPr marL="0" lvl="0" indent="0" algn="ctr" defTabSz="311150">
            <a:lnSpc>
              <a:spcPct val="90000"/>
            </a:lnSpc>
            <a:spcBef>
              <a:spcPct val="0"/>
            </a:spcBef>
            <a:spcAft>
              <a:spcPct val="35000"/>
            </a:spcAft>
            <a:buNone/>
          </a:pPr>
          <a:r>
            <a:rPr lang="en-US" sz="700" kern="1200" dirty="0"/>
            <a:t>Revise app code and increase security protocols to mitigate risk</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Benefit: </a:t>
          </a:r>
        </a:p>
        <a:p>
          <a:pPr marL="0" lvl="0" indent="0" algn="ctr" defTabSz="311150">
            <a:lnSpc>
              <a:spcPct val="90000"/>
            </a:lnSpc>
            <a:spcBef>
              <a:spcPct val="0"/>
            </a:spcBef>
            <a:spcAft>
              <a:spcPct val="35000"/>
            </a:spcAft>
            <a:buNone/>
          </a:pPr>
          <a:r>
            <a:rPr lang="en-US" sz="700" kern="1200" dirty="0"/>
            <a:t>Clients continue to use App after canceling cards and changing bank information</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Cover </a:t>
          </a:r>
          <a:r>
            <a:rPr lang="en-US" sz="800" b="1" kern="1200"/>
            <a:t>up Hack of Account Information</a:t>
          </a:r>
          <a:endParaRPr lang="en-US" sz="800" b="1" kern="1200" dirty="0"/>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Action:</a:t>
          </a:r>
        </a:p>
        <a:p>
          <a:pPr marL="0" lvl="0" indent="0" algn="ctr" defTabSz="311150">
            <a:lnSpc>
              <a:spcPct val="90000"/>
            </a:lnSpc>
            <a:spcBef>
              <a:spcPct val="0"/>
            </a:spcBef>
            <a:spcAft>
              <a:spcPct val="35000"/>
            </a:spcAft>
            <a:buNone/>
          </a:pPr>
          <a:r>
            <a:rPr lang="en-US" sz="700" kern="1200" dirty="0"/>
            <a:t>Destroy all evidence of hack</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Additional Risk: Loss of business and financial losses due to client mistrust</a:t>
          </a:r>
        </a:p>
      </dsp:txBody>
      <dsp:txXfrm>
        <a:off x="5097493" y="2722112"/>
        <a:ext cx="977539" cy="6069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b="1" kern="1200" dirty="0"/>
            <a:t>Challenge – Protecting client personal information.</a:t>
          </a:r>
        </a:p>
        <a:p>
          <a:pPr marL="0" lvl="0" indent="0" algn="ctr" defTabSz="266700">
            <a:lnSpc>
              <a:spcPct val="90000"/>
            </a:lnSpc>
            <a:spcBef>
              <a:spcPct val="0"/>
            </a:spcBef>
            <a:spcAft>
              <a:spcPct val="35000"/>
            </a:spcAft>
            <a:buNone/>
          </a:pPr>
          <a:r>
            <a:rPr lang="en-US" sz="600" b="1" kern="1200" dirty="0"/>
            <a:t>Risk – If company is hacked client personal information such as SSN, DOB, and Addresses are leaked .</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Acknowledge Hack of Account Information</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Action:</a:t>
          </a:r>
        </a:p>
        <a:p>
          <a:pPr marL="0" lvl="0" indent="0" algn="ctr" defTabSz="266700">
            <a:lnSpc>
              <a:spcPct val="90000"/>
            </a:lnSpc>
            <a:spcBef>
              <a:spcPct val="0"/>
            </a:spcBef>
            <a:spcAft>
              <a:spcPct val="35000"/>
            </a:spcAft>
            <a:buNone/>
          </a:pPr>
          <a:r>
            <a:rPr lang="en-US" sz="600" kern="1200" dirty="0"/>
            <a:t>Announce leak to users and prepare for possible loss of clients or lawsuits.</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Action:</a:t>
          </a:r>
        </a:p>
        <a:p>
          <a:pPr marL="0" lvl="0" indent="0" algn="ctr" defTabSz="266700">
            <a:lnSpc>
              <a:spcPct val="90000"/>
            </a:lnSpc>
            <a:spcBef>
              <a:spcPct val="0"/>
            </a:spcBef>
            <a:spcAft>
              <a:spcPct val="35000"/>
            </a:spcAft>
            <a:buNone/>
          </a:pPr>
          <a:r>
            <a:rPr lang="en-US" sz="600" kern="1200" dirty="0"/>
            <a:t>Revise app code to increase security features such as two step log in or finger print scan in order to prevent future issue.</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Benefit: </a:t>
          </a:r>
        </a:p>
        <a:p>
          <a:pPr marL="0" lvl="0" indent="0" algn="ctr" defTabSz="266700">
            <a:lnSpc>
              <a:spcPct val="90000"/>
            </a:lnSpc>
            <a:spcBef>
              <a:spcPct val="0"/>
            </a:spcBef>
            <a:spcAft>
              <a:spcPct val="35000"/>
            </a:spcAft>
            <a:buNone/>
          </a:pPr>
          <a:r>
            <a:rPr lang="en-US" sz="600" kern="1200" dirty="0"/>
            <a:t>Clients continue to conduct further business with company and prevent future lawsuits.</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Cover </a:t>
          </a:r>
          <a:r>
            <a:rPr lang="en-US" sz="800" b="1" kern="1200"/>
            <a:t>up Hack of Account Information</a:t>
          </a:r>
          <a:endParaRPr lang="en-US" sz="800" b="1" kern="1200" dirty="0"/>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Action:</a:t>
          </a:r>
        </a:p>
        <a:p>
          <a:pPr marL="0" lvl="0" indent="0" algn="ctr" defTabSz="266700">
            <a:lnSpc>
              <a:spcPct val="90000"/>
            </a:lnSpc>
            <a:spcBef>
              <a:spcPct val="0"/>
            </a:spcBef>
            <a:spcAft>
              <a:spcPct val="35000"/>
            </a:spcAft>
            <a:buNone/>
          </a:pPr>
          <a:r>
            <a:rPr lang="en-US" sz="600" kern="1200" dirty="0"/>
            <a:t>Deny any hack ever happened to the customers. The servers were down for regular scheduled updates.</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Additional Risk: Clients will loose trust in the company. Causing them to leave the organization. Also there might be leaked information from internal employees.</a:t>
          </a:r>
        </a:p>
      </dsp:txBody>
      <dsp:txXfrm>
        <a:off x="5097493" y="2722112"/>
        <a:ext cx="977539" cy="6069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b="1" kern="1200" dirty="0"/>
            <a:t>Challenge – protecting the physical wellbeing of children and their private information.</a:t>
          </a:r>
        </a:p>
        <a:p>
          <a:pPr marL="0" lvl="0" indent="0" algn="ctr" defTabSz="311150">
            <a:lnSpc>
              <a:spcPct val="90000"/>
            </a:lnSpc>
            <a:spcBef>
              <a:spcPct val="0"/>
            </a:spcBef>
            <a:spcAft>
              <a:spcPct val="35000"/>
            </a:spcAft>
            <a:buNone/>
          </a:pPr>
          <a:r>
            <a:rPr lang="en-US" sz="700" b="1" kern="1200" dirty="0"/>
            <a:t>Risk – hack of app releasing physical identities and locations.</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Acknowledge leak prepare to plan accordantly.</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Action:</a:t>
          </a:r>
        </a:p>
        <a:p>
          <a:pPr marL="0" lvl="0" indent="0" algn="ctr" defTabSz="311150">
            <a:lnSpc>
              <a:spcPct val="90000"/>
            </a:lnSpc>
            <a:spcBef>
              <a:spcPct val="0"/>
            </a:spcBef>
            <a:spcAft>
              <a:spcPct val="35000"/>
            </a:spcAft>
            <a:buNone/>
          </a:pPr>
          <a:r>
            <a:rPr lang="en-US" sz="700" kern="1200" dirty="0"/>
            <a:t>Announce leak to parents and authorities.</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Action:</a:t>
          </a:r>
        </a:p>
        <a:p>
          <a:pPr marL="0" lvl="0" indent="0" algn="ctr" defTabSz="311150">
            <a:lnSpc>
              <a:spcPct val="90000"/>
            </a:lnSpc>
            <a:spcBef>
              <a:spcPct val="0"/>
            </a:spcBef>
            <a:spcAft>
              <a:spcPct val="35000"/>
            </a:spcAft>
            <a:buNone/>
          </a:pPr>
          <a:r>
            <a:rPr lang="en-US" sz="700" kern="1200" dirty="0"/>
            <a:t>Find and contain problem increase encryption.</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Benefit: </a:t>
          </a:r>
        </a:p>
        <a:p>
          <a:pPr marL="0" lvl="0" indent="0" algn="ctr" defTabSz="311150">
            <a:lnSpc>
              <a:spcPct val="90000"/>
            </a:lnSpc>
            <a:spcBef>
              <a:spcPct val="0"/>
            </a:spcBef>
            <a:spcAft>
              <a:spcPct val="35000"/>
            </a:spcAft>
            <a:buNone/>
          </a:pPr>
          <a:r>
            <a:rPr lang="en-US" sz="700" kern="1200" dirty="0"/>
            <a:t>Reassure users we have not been beaten.</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Cover up leak prepare to plan accordantly.</a:t>
          </a:r>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Action:</a:t>
          </a:r>
        </a:p>
        <a:p>
          <a:pPr marL="0" lvl="0" indent="0" algn="ctr" defTabSz="311150">
            <a:lnSpc>
              <a:spcPct val="90000"/>
            </a:lnSpc>
            <a:spcBef>
              <a:spcPct val="0"/>
            </a:spcBef>
            <a:spcAft>
              <a:spcPct val="35000"/>
            </a:spcAft>
            <a:buNone/>
          </a:pPr>
          <a:r>
            <a:rPr lang="en-US" sz="700" kern="1200" dirty="0"/>
            <a:t>Create diversion and destroy all evidence.</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en-US" sz="700" kern="1200" dirty="0"/>
            <a:t>Additional Risk: Restart new company under new name.</a:t>
          </a:r>
        </a:p>
      </dsp:txBody>
      <dsp:txXfrm>
        <a:off x="5097493" y="2722112"/>
        <a:ext cx="977539" cy="6069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B88B9-A840-4DF6-898C-57A8163EEBF3}">
      <dsp:nvSpPr>
        <dsp:cNvPr id="0" name=""/>
        <dsp:cNvSpPr/>
      </dsp:nvSpPr>
      <dsp:spPr>
        <a:xfrm>
          <a:off x="4852987" y="2300773"/>
          <a:ext cx="620464" cy="295284"/>
        </a:xfrm>
        <a:custGeom>
          <a:avLst/>
          <a:gdLst/>
          <a:ahLst/>
          <a:cxnLst/>
          <a:rect l="0" t="0" r="0" b="0"/>
          <a:pathLst>
            <a:path>
              <a:moveTo>
                <a:pt x="0" y="0"/>
              </a:moveTo>
              <a:lnTo>
                <a:pt x="0" y="201227"/>
              </a:lnTo>
              <a:lnTo>
                <a:pt x="620464" y="201227"/>
              </a:lnTo>
              <a:lnTo>
                <a:pt x="620464"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D441B-4CFC-48A7-A62C-A2663AF273B5}">
      <dsp:nvSpPr>
        <dsp:cNvPr id="0" name=""/>
        <dsp:cNvSpPr/>
      </dsp:nvSpPr>
      <dsp:spPr>
        <a:xfrm>
          <a:off x="4232523" y="2300773"/>
          <a:ext cx="620464" cy="295284"/>
        </a:xfrm>
        <a:custGeom>
          <a:avLst/>
          <a:gdLst/>
          <a:ahLst/>
          <a:cxnLst/>
          <a:rect l="0" t="0" r="0" b="0"/>
          <a:pathLst>
            <a:path>
              <a:moveTo>
                <a:pt x="620464" y="0"/>
              </a:moveTo>
              <a:lnTo>
                <a:pt x="620464"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3301826" y="1360770"/>
          <a:ext cx="1551161" cy="295284"/>
        </a:xfrm>
        <a:custGeom>
          <a:avLst/>
          <a:gdLst/>
          <a:ahLst/>
          <a:cxnLst/>
          <a:rect l="0" t="0" r="0" b="0"/>
          <a:pathLst>
            <a:path>
              <a:moveTo>
                <a:pt x="0" y="0"/>
              </a:moveTo>
              <a:lnTo>
                <a:pt x="0" y="201227"/>
              </a:lnTo>
              <a:lnTo>
                <a:pt x="1551161" y="201227"/>
              </a:lnTo>
              <a:lnTo>
                <a:pt x="1551161"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E590C-FAB7-4541-8E9D-737EC3533819}">
      <dsp:nvSpPr>
        <dsp:cNvPr id="0" name=""/>
        <dsp:cNvSpPr/>
      </dsp:nvSpPr>
      <dsp:spPr>
        <a:xfrm>
          <a:off x="1750665" y="2300773"/>
          <a:ext cx="1240928" cy="295284"/>
        </a:xfrm>
        <a:custGeom>
          <a:avLst/>
          <a:gdLst/>
          <a:ahLst/>
          <a:cxnLst/>
          <a:rect l="0" t="0" r="0" b="0"/>
          <a:pathLst>
            <a:path>
              <a:moveTo>
                <a:pt x="0" y="0"/>
              </a:moveTo>
              <a:lnTo>
                <a:pt x="0" y="201227"/>
              </a:lnTo>
              <a:lnTo>
                <a:pt x="1240928" y="201227"/>
              </a:lnTo>
              <a:lnTo>
                <a:pt x="1240928"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1704945" y="2300773"/>
          <a:ext cx="91440" cy="295284"/>
        </a:xfrm>
        <a:custGeom>
          <a:avLst/>
          <a:gdLst/>
          <a:ahLst/>
          <a:cxnLst/>
          <a:rect l="0" t="0" r="0" b="0"/>
          <a:pathLst>
            <a:path>
              <a:moveTo>
                <a:pt x="45720" y="0"/>
              </a:moveTo>
              <a:lnTo>
                <a:pt x="4572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509736" y="2300773"/>
          <a:ext cx="1240928" cy="295284"/>
        </a:xfrm>
        <a:custGeom>
          <a:avLst/>
          <a:gdLst/>
          <a:ahLst/>
          <a:cxnLst/>
          <a:rect l="0" t="0" r="0" b="0"/>
          <a:pathLst>
            <a:path>
              <a:moveTo>
                <a:pt x="1240928" y="0"/>
              </a:moveTo>
              <a:lnTo>
                <a:pt x="1240928" y="201227"/>
              </a:lnTo>
              <a:lnTo>
                <a:pt x="0" y="201227"/>
              </a:lnTo>
              <a:lnTo>
                <a:pt x="0" y="2952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1750665" y="1360770"/>
          <a:ext cx="1551161" cy="295284"/>
        </a:xfrm>
        <a:custGeom>
          <a:avLst/>
          <a:gdLst/>
          <a:ahLst/>
          <a:cxnLst/>
          <a:rect l="0" t="0" r="0" b="0"/>
          <a:pathLst>
            <a:path>
              <a:moveTo>
                <a:pt x="1551161" y="0"/>
              </a:moveTo>
              <a:lnTo>
                <a:pt x="1551161" y="201227"/>
              </a:lnTo>
              <a:lnTo>
                <a:pt x="0" y="201227"/>
              </a:lnTo>
              <a:lnTo>
                <a:pt x="0" y="295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2373065" y="716051"/>
          <a:ext cx="1857521"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2485877" y="823222"/>
          <a:ext cx="1857521"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b="1" kern="1200" dirty="0"/>
            <a:t>Challenge – Protecting integral company data.</a:t>
          </a:r>
        </a:p>
        <a:p>
          <a:pPr marL="0" lvl="0" indent="0" algn="ctr" defTabSz="266700">
            <a:lnSpc>
              <a:spcPct val="90000"/>
            </a:lnSpc>
            <a:spcBef>
              <a:spcPct val="0"/>
            </a:spcBef>
            <a:spcAft>
              <a:spcPct val="35000"/>
            </a:spcAft>
            <a:buNone/>
          </a:pPr>
          <a:r>
            <a:rPr lang="en-US" sz="600" b="1" kern="1200" dirty="0"/>
            <a:t>Risk – Disgruntled employee makes unauthorized changes to integral data.</a:t>
          </a:r>
        </a:p>
      </dsp:txBody>
      <dsp:txXfrm>
        <a:off x="2504760" y="842105"/>
        <a:ext cx="1819755" cy="606952"/>
      </dsp:txXfrm>
    </dsp:sp>
    <dsp:sp modelId="{04B6B2F0-394E-4245-BA9E-0630C42ED960}">
      <dsp:nvSpPr>
        <dsp:cNvPr id="0" name=""/>
        <dsp:cNvSpPr/>
      </dsp:nvSpPr>
      <dsp:spPr>
        <a:xfrm>
          <a:off x="1243012"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355824"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Acknowledge disgruntled employee</a:t>
          </a:r>
        </a:p>
      </dsp:txBody>
      <dsp:txXfrm>
        <a:off x="1374707" y="1782109"/>
        <a:ext cx="977539" cy="606952"/>
      </dsp:txXfrm>
    </dsp:sp>
    <dsp:sp modelId="{EFA19A76-2D1F-43DA-AAB1-2B85D9994966}">
      <dsp:nvSpPr>
        <dsp:cNvPr id="0" name=""/>
        <dsp:cNvSpPr/>
      </dsp:nvSpPr>
      <dsp:spPr>
        <a:xfrm>
          <a:off x="2083"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114895"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Action:</a:t>
          </a:r>
        </a:p>
        <a:p>
          <a:pPr marL="0" lvl="0" indent="0" algn="ctr" defTabSz="266700">
            <a:lnSpc>
              <a:spcPct val="90000"/>
            </a:lnSpc>
            <a:spcBef>
              <a:spcPct val="0"/>
            </a:spcBef>
            <a:spcAft>
              <a:spcPct val="35000"/>
            </a:spcAft>
            <a:buNone/>
          </a:pPr>
          <a:r>
            <a:rPr lang="en-US" sz="600" kern="1200" dirty="0"/>
            <a:t>Reprimand disgruntled employee, issue statement to the authorities and let employees know of what happened.</a:t>
          </a:r>
        </a:p>
      </dsp:txBody>
      <dsp:txXfrm>
        <a:off x="133778" y="2722112"/>
        <a:ext cx="977539" cy="606952"/>
      </dsp:txXfrm>
    </dsp:sp>
    <dsp:sp modelId="{DFF0B217-0ABB-4709-86AB-69DE196757E1}">
      <dsp:nvSpPr>
        <dsp:cNvPr id="0" name=""/>
        <dsp:cNvSpPr/>
      </dsp:nvSpPr>
      <dsp:spPr>
        <a:xfrm>
          <a:off x="1243012"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1355824"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Action:</a:t>
          </a:r>
        </a:p>
        <a:p>
          <a:pPr marL="0" lvl="0" indent="0" algn="ctr" defTabSz="266700">
            <a:lnSpc>
              <a:spcPct val="90000"/>
            </a:lnSpc>
            <a:spcBef>
              <a:spcPct val="0"/>
            </a:spcBef>
            <a:spcAft>
              <a:spcPct val="35000"/>
            </a:spcAft>
            <a:buNone/>
          </a:pPr>
          <a:r>
            <a:rPr lang="en-US" sz="600" kern="1200" dirty="0"/>
            <a:t>Initiate disaster recovery</a:t>
          </a:r>
        </a:p>
      </dsp:txBody>
      <dsp:txXfrm>
        <a:off x="1374707" y="2722112"/>
        <a:ext cx="977539" cy="606952"/>
      </dsp:txXfrm>
    </dsp:sp>
    <dsp:sp modelId="{E980F776-813B-4C90-BE2E-A628935F1DC1}">
      <dsp:nvSpPr>
        <dsp:cNvPr id="0" name=""/>
        <dsp:cNvSpPr/>
      </dsp:nvSpPr>
      <dsp:spPr>
        <a:xfrm>
          <a:off x="2483941"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BA312F-D8E8-4CDD-A16D-E7C4F255B9DE}">
      <dsp:nvSpPr>
        <dsp:cNvPr id="0" name=""/>
        <dsp:cNvSpPr/>
      </dsp:nvSpPr>
      <dsp:spPr>
        <a:xfrm>
          <a:off x="2596753"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Benefit: </a:t>
          </a:r>
        </a:p>
        <a:p>
          <a:pPr marL="0" lvl="0" indent="0" algn="ctr" defTabSz="266700">
            <a:lnSpc>
              <a:spcPct val="90000"/>
            </a:lnSpc>
            <a:spcBef>
              <a:spcPct val="0"/>
            </a:spcBef>
            <a:spcAft>
              <a:spcPct val="35000"/>
            </a:spcAft>
            <a:buNone/>
          </a:pPr>
          <a:r>
            <a:rPr lang="en-US" sz="600" kern="1200" dirty="0"/>
            <a:t>Everyone is on the same page, the organization can move forward and make changes to stop this from happening in the future.</a:t>
          </a:r>
        </a:p>
      </dsp:txBody>
      <dsp:txXfrm>
        <a:off x="2615636" y="2722112"/>
        <a:ext cx="977539" cy="606952"/>
      </dsp:txXfrm>
    </dsp:sp>
    <dsp:sp modelId="{693059C0-6007-4249-A1FA-C756B931F4F4}">
      <dsp:nvSpPr>
        <dsp:cNvPr id="0" name=""/>
        <dsp:cNvSpPr/>
      </dsp:nvSpPr>
      <dsp:spPr>
        <a:xfrm>
          <a:off x="4345334" y="1656054"/>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4458146" y="1763226"/>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t>Cover up disgruntled employee</a:t>
          </a:r>
        </a:p>
      </dsp:txBody>
      <dsp:txXfrm>
        <a:off x="4477029" y="1782109"/>
        <a:ext cx="977539" cy="606952"/>
      </dsp:txXfrm>
    </dsp:sp>
    <dsp:sp modelId="{2EA8FBF8-7A2F-4284-9DDB-588611115E9B}">
      <dsp:nvSpPr>
        <dsp:cNvPr id="0" name=""/>
        <dsp:cNvSpPr/>
      </dsp:nvSpPr>
      <dsp:spPr>
        <a:xfrm>
          <a:off x="3724870"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3837682"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Action:</a:t>
          </a:r>
        </a:p>
        <a:p>
          <a:pPr marL="0" lvl="0" indent="0" algn="ctr" defTabSz="266700">
            <a:lnSpc>
              <a:spcPct val="90000"/>
            </a:lnSpc>
            <a:spcBef>
              <a:spcPct val="0"/>
            </a:spcBef>
            <a:spcAft>
              <a:spcPct val="35000"/>
            </a:spcAft>
            <a:buNone/>
          </a:pPr>
          <a:r>
            <a:rPr lang="en-US" sz="600" kern="1200" dirty="0"/>
            <a:t>Cover up disgruntled employee and keep everyone in the dark. Try to recover as much as possible.</a:t>
          </a:r>
        </a:p>
      </dsp:txBody>
      <dsp:txXfrm>
        <a:off x="3856565" y="2722112"/>
        <a:ext cx="977539" cy="606952"/>
      </dsp:txXfrm>
    </dsp:sp>
    <dsp:sp modelId="{4300AD65-29F0-4ED9-939A-C543205ED658}">
      <dsp:nvSpPr>
        <dsp:cNvPr id="0" name=""/>
        <dsp:cNvSpPr/>
      </dsp:nvSpPr>
      <dsp:spPr>
        <a:xfrm>
          <a:off x="4965799" y="2596058"/>
          <a:ext cx="1015305" cy="6447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D34A1-7805-4062-960F-9E34D3FBB48E}">
      <dsp:nvSpPr>
        <dsp:cNvPr id="0" name=""/>
        <dsp:cNvSpPr/>
      </dsp:nvSpPr>
      <dsp:spPr>
        <a:xfrm>
          <a:off x="5078610" y="2703229"/>
          <a:ext cx="1015305" cy="6447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en-US" sz="600" kern="1200" dirty="0"/>
            <a:t>Additional Risk: Employees may grow worried that the organization could be hiding details that employees aught to know.</a:t>
          </a:r>
        </a:p>
      </dsp:txBody>
      <dsp:txXfrm>
        <a:off x="5097493" y="2722112"/>
        <a:ext cx="977539" cy="6069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2FF24A8-DD41-4404-A375-6700669223FF}" type="slidenum">
              <a:rPr lang="en-US"/>
              <a:pPr/>
              <a:t>‹#›</a:t>
            </a:fld>
            <a:endParaRPr lang="en-US" dirty="0"/>
          </a:p>
        </p:txBody>
      </p:sp>
    </p:spTree>
    <p:extLst>
      <p:ext uri="{BB962C8B-B14F-4D97-AF65-F5344CB8AC3E}">
        <p14:creationId xmlns:p14="http://schemas.microsoft.com/office/powerpoint/2010/main" val="1529584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FDDCF9BB-CB8A-4A5D-8D5C-824CF402FA0F}" type="slidenum">
              <a:rPr lang="en-US"/>
              <a:pPr/>
              <a:t>‹#›</a:t>
            </a:fld>
            <a:endParaRPr lang="en-US" dirty="0"/>
          </a:p>
        </p:txBody>
      </p:sp>
    </p:spTree>
    <p:extLst>
      <p:ext uri="{BB962C8B-B14F-4D97-AF65-F5344CB8AC3E}">
        <p14:creationId xmlns:p14="http://schemas.microsoft.com/office/powerpoint/2010/main" val="1238807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263080B-D1BE-498B-A65D-590B0AE1DA22}" type="slidenum">
              <a:rPr lang="en-US"/>
              <a:pPr/>
              <a:t>‹#›</a:t>
            </a:fld>
            <a:endParaRPr lang="en-US" dirty="0"/>
          </a:p>
        </p:txBody>
      </p:sp>
    </p:spTree>
    <p:extLst>
      <p:ext uri="{BB962C8B-B14F-4D97-AF65-F5344CB8AC3E}">
        <p14:creationId xmlns:p14="http://schemas.microsoft.com/office/powerpoint/2010/main" val="314629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581D3127-430D-4BED-A7BE-8266FA8060A8}" type="slidenum">
              <a:rPr lang="en-US"/>
              <a:pPr/>
              <a:t>‹#›</a:t>
            </a:fld>
            <a:endParaRPr lang="en-US" dirty="0"/>
          </a:p>
        </p:txBody>
      </p:sp>
    </p:spTree>
    <p:extLst>
      <p:ext uri="{BB962C8B-B14F-4D97-AF65-F5344CB8AC3E}">
        <p14:creationId xmlns:p14="http://schemas.microsoft.com/office/powerpoint/2010/main" val="323028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A768FE-F06D-441B-96A1-824FA662127D}" type="slidenum">
              <a:rPr lang="en-US"/>
              <a:pPr/>
              <a:t>‹#›</a:t>
            </a:fld>
            <a:endParaRPr lang="en-US" dirty="0"/>
          </a:p>
        </p:txBody>
      </p:sp>
    </p:spTree>
    <p:extLst>
      <p:ext uri="{BB962C8B-B14F-4D97-AF65-F5344CB8AC3E}">
        <p14:creationId xmlns:p14="http://schemas.microsoft.com/office/powerpoint/2010/main" val="217609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34A27D2-9C09-4092-801E-7CCDFF5BE9AA}" type="slidenum">
              <a:rPr lang="en-US"/>
              <a:pPr/>
              <a:t>‹#›</a:t>
            </a:fld>
            <a:endParaRPr lang="en-US" dirty="0"/>
          </a:p>
        </p:txBody>
      </p:sp>
    </p:spTree>
    <p:extLst>
      <p:ext uri="{BB962C8B-B14F-4D97-AF65-F5344CB8AC3E}">
        <p14:creationId xmlns:p14="http://schemas.microsoft.com/office/powerpoint/2010/main" val="185545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29023DB6-2805-4428-85FA-A5482CA75AA3}" type="slidenum">
              <a:rPr lang="en-US"/>
              <a:pPr/>
              <a:t>‹#›</a:t>
            </a:fld>
            <a:endParaRPr lang="en-US" dirty="0"/>
          </a:p>
        </p:txBody>
      </p:sp>
    </p:spTree>
    <p:extLst>
      <p:ext uri="{BB962C8B-B14F-4D97-AF65-F5344CB8AC3E}">
        <p14:creationId xmlns:p14="http://schemas.microsoft.com/office/powerpoint/2010/main" val="287847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025CEBCD-27E7-40A1-BE63-389010145CF1}" type="slidenum">
              <a:rPr lang="en-US"/>
              <a:pPr/>
              <a:t>‹#›</a:t>
            </a:fld>
            <a:endParaRPr lang="en-US" dirty="0"/>
          </a:p>
        </p:txBody>
      </p:sp>
    </p:spTree>
    <p:extLst>
      <p:ext uri="{BB962C8B-B14F-4D97-AF65-F5344CB8AC3E}">
        <p14:creationId xmlns:p14="http://schemas.microsoft.com/office/powerpoint/2010/main" val="394078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E1FA0E85-6687-426F-A5AA-046D640965DF}" type="slidenum">
              <a:rPr lang="en-US"/>
              <a:pPr/>
              <a:t>‹#›</a:t>
            </a:fld>
            <a:endParaRPr lang="en-US" dirty="0"/>
          </a:p>
        </p:txBody>
      </p:sp>
    </p:spTree>
    <p:extLst>
      <p:ext uri="{BB962C8B-B14F-4D97-AF65-F5344CB8AC3E}">
        <p14:creationId xmlns:p14="http://schemas.microsoft.com/office/powerpoint/2010/main" val="34586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A03DD974-E902-4C6E-9DB5-5758772E0C14}" type="slidenum">
              <a:rPr lang="en-US"/>
              <a:pPr/>
              <a:t>‹#›</a:t>
            </a:fld>
            <a:endParaRPr lang="en-US" dirty="0"/>
          </a:p>
        </p:txBody>
      </p:sp>
    </p:spTree>
    <p:extLst>
      <p:ext uri="{BB962C8B-B14F-4D97-AF65-F5344CB8AC3E}">
        <p14:creationId xmlns:p14="http://schemas.microsoft.com/office/powerpoint/2010/main" val="4105158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CB9BE45F-DCC1-4625-8CAB-224E7764C0A1}" type="slidenum">
              <a:rPr lang="en-US"/>
              <a:pPr/>
              <a:t>‹#›</a:t>
            </a:fld>
            <a:endParaRPr lang="en-US" dirty="0"/>
          </a:p>
        </p:txBody>
      </p:sp>
    </p:spTree>
    <p:extLst>
      <p:ext uri="{BB962C8B-B14F-4D97-AF65-F5344CB8AC3E}">
        <p14:creationId xmlns:p14="http://schemas.microsoft.com/office/powerpoint/2010/main" val="4259493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0D15259-136B-4FD2-94E6-366FF2F3DD9E}"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extLst>
              <p:ext uri="{D42A27DB-BD31-4B8C-83A1-F6EECF244321}">
                <p14:modId xmlns:p14="http://schemas.microsoft.com/office/powerpoint/2010/main" val="3558093834"/>
              </p:ext>
            </p:extLst>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769441"/>
          </a:xfrm>
          <a:prstGeom prst="rect">
            <a:avLst/>
          </a:prstGeom>
          <a:noFill/>
        </p:spPr>
        <p:txBody>
          <a:bodyPr wrap="square" rtlCol="0">
            <a:spAutoFit/>
          </a:bodyPr>
          <a:lstStyle/>
          <a:p>
            <a:r>
              <a:rPr lang="en-US" sz="1100" dirty="0"/>
              <a:t>Policy: In the event of a hack of the banking or credit card information of the client, the company will issue an announcement of the hack to the public, work with institutions on reversing any fraudulent charges and revise the app to mitigate the risk of future hacks by ensuring stronger security protocols.</a:t>
            </a:r>
          </a:p>
        </p:txBody>
      </p:sp>
      <p:sp>
        <p:nvSpPr>
          <p:cNvPr id="3" name="TextBox 2">
            <a:extLst>
              <a:ext uri="{FF2B5EF4-FFF2-40B4-BE49-F238E27FC236}">
                <a16:creationId xmlns:a16="http://schemas.microsoft.com/office/drawing/2014/main" id="{02CD3C05-540D-4CA5-89E9-C319F85F049F}"/>
              </a:ext>
            </a:extLst>
          </p:cNvPr>
          <p:cNvSpPr txBox="1"/>
          <p:nvPr/>
        </p:nvSpPr>
        <p:spPr>
          <a:xfrm>
            <a:off x="3657600" y="1371599"/>
            <a:ext cx="2209800" cy="646331"/>
          </a:xfrm>
          <a:prstGeom prst="rect">
            <a:avLst/>
          </a:prstGeom>
          <a:noFill/>
        </p:spPr>
        <p:txBody>
          <a:bodyPr wrap="square" rtlCol="0">
            <a:spAutoFit/>
          </a:bodyPr>
          <a:lstStyle/>
          <a:p>
            <a:pPr algn="ctr"/>
            <a:r>
              <a:rPr lang="en-US" dirty="0"/>
              <a:t>Banking &amp; Credit Card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extLst>
              <p:ext uri="{D42A27DB-BD31-4B8C-83A1-F6EECF244321}">
                <p14:modId xmlns:p14="http://schemas.microsoft.com/office/powerpoint/2010/main" val="3893310726"/>
              </p:ext>
            </p:extLst>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1107996"/>
          </a:xfrm>
          <a:prstGeom prst="rect">
            <a:avLst/>
          </a:prstGeom>
          <a:noFill/>
        </p:spPr>
        <p:txBody>
          <a:bodyPr wrap="square" rtlCol="0">
            <a:spAutoFit/>
          </a:bodyPr>
          <a:lstStyle/>
          <a:p>
            <a:r>
              <a:rPr lang="en-US" sz="1100" dirty="0"/>
              <a:t>Policy: If the organization is ever compromised and client information is at stake. We will announce to our clients immediately the situation at hand. We will immediately shut down our servers to prevent any further leaks. We will work within our organization to increase security measures in order to prevent any information from being leaked. In the event that client information is leaked and their social security number is compromised we will work with the credit bureau to clear our clients names.</a:t>
            </a:r>
          </a:p>
        </p:txBody>
      </p:sp>
      <p:sp>
        <p:nvSpPr>
          <p:cNvPr id="3" name="TextBox 2">
            <a:extLst>
              <a:ext uri="{FF2B5EF4-FFF2-40B4-BE49-F238E27FC236}">
                <a16:creationId xmlns:a16="http://schemas.microsoft.com/office/drawing/2014/main" id="{02CD3C05-540D-4CA5-89E9-C319F85F049F}"/>
              </a:ext>
            </a:extLst>
          </p:cNvPr>
          <p:cNvSpPr txBox="1"/>
          <p:nvPr/>
        </p:nvSpPr>
        <p:spPr>
          <a:xfrm>
            <a:off x="3657600" y="1371599"/>
            <a:ext cx="2209800" cy="646331"/>
          </a:xfrm>
          <a:prstGeom prst="rect">
            <a:avLst/>
          </a:prstGeom>
          <a:noFill/>
        </p:spPr>
        <p:txBody>
          <a:bodyPr wrap="square" rtlCol="0">
            <a:spAutoFit/>
          </a:bodyPr>
          <a:lstStyle/>
          <a:p>
            <a:pPr algn="ctr"/>
            <a:r>
              <a:rPr lang="en-US" dirty="0"/>
              <a:t>Health Insurance &amp; Property Insurance </a:t>
            </a:r>
          </a:p>
        </p:txBody>
      </p:sp>
    </p:spTree>
    <p:extLst>
      <p:ext uri="{BB962C8B-B14F-4D97-AF65-F5344CB8AC3E}">
        <p14:creationId xmlns:p14="http://schemas.microsoft.com/office/powerpoint/2010/main" val="1842502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600164"/>
          </a:xfrm>
          <a:prstGeom prst="rect">
            <a:avLst/>
          </a:prstGeom>
          <a:noFill/>
        </p:spPr>
        <p:txBody>
          <a:bodyPr wrap="square" rtlCol="0">
            <a:spAutoFit/>
          </a:bodyPr>
          <a:lstStyle/>
          <a:p>
            <a:r>
              <a:rPr lang="en-US" sz="1100" dirty="0"/>
              <a:t>Policy: In the event of a leak of the physical location of the client, the company will issue do everything possible defuse the situation with all discretion. Disgruntled employees should be dealt with and addressed to prevent disasters.</a:t>
            </a:r>
          </a:p>
        </p:txBody>
      </p:sp>
    </p:spTree>
    <p:extLst>
      <p:ext uri="{BB962C8B-B14F-4D97-AF65-F5344CB8AC3E}">
        <p14:creationId xmlns:p14="http://schemas.microsoft.com/office/powerpoint/2010/main" val="2257113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sz="3600" dirty="0"/>
              <a:t>PII Information – Decision and Policy</a:t>
            </a:r>
          </a:p>
        </p:txBody>
      </p:sp>
      <p:graphicFrame>
        <p:nvGraphicFramePr>
          <p:cNvPr id="24" name="Diagram 23"/>
          <p:cNvGraphicFramePr/>
          <p:nvPr>
            <p:extLst>
              <p:ext uri="{D42A27DB-BD31-4B8C-83A1-F6EECF244321}">
                <p14:modId xmlns:p14="http://schemas.microsoft.com/office/powerpoint/2010/main" val="2405223778"/>
              </p:ext>
            </p:extLst>
          </p:nvPr>
        </p:nvGraphicFramePr>
        <p:xfrm>
          <a:off x="13716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752600" y="4953000"/>
            <a:ext cx="5562600" cy="938719"/>
          </a:xfrm>
          <a:prstGeom prst="rect">
            <a:avLst/>
          </a:prstGeom>
          <a:noFill/>
        </p:spPr>
        <p:txBody>
          <a:bodyPr wrap="square" rtlCol="0">
            <a:spAutoFit/>
          </a:bodyPr>
          <a:lstStyle/>
          <a:p>
            <a:r>
              <a:rPr lang="en-US" sz="1100" dirty="0"/>
              <a:t>Policy: In the event that a disgruntled employee causes damage of any kind to IT infrastructure or data, the authorities must be contacted and disaster recovery should be initiated immediately. If possible, disgruntled employees should be addressed to prevent disasters. Least authority should be a priority, a report of changes in access should be reviewed weekly by head of IT/CTO.</a:t>
            </a:r>
          </a:p>
        </p:txBody>
      </p:sp>
      <p:sp>
        <p:nvSpPr>
          <p:cNvPr id="3" name="TextBox 2">
            <a:extLst>
              <a:ext uri="{FF2B5EF4-FFF2-40B4-BE49-F238E27FC236}">
                <a16:creationId xmlns:a16="http://schemas.microsoft.com/office/drawing/2014/main" id="{02CD3C05-540D-4CA5-89E9-C319F85F049F}"/>
              </a:ext>
            </a:extLst>
          </p:cNvPr>
          <p:cNvSpPr txBox="1"/>
          <p:nvPr/>
        </p:nvSpPr>
        <p:spPr>
          <a:xfrm>
            <a:off x="3657600" y="1371599"/>
            <a:ext cx="2209800" cy="646331"/>
          </a:xfrm>
          <a:prstGeom prst="rect">
            <a:avLst/>
          </a:prstGeom>
          <a:noFill/>
        </p:spPr>
        <p:txBody>
          <a:bodyPr wrap="square" rtlCol="0">
            <a:spAutoFit/>
          </a:bodyPr>
          <a:lstStyle/>
          <a:p>
            <a:pPr algn="ctr"/>
            <a:r>
              <a:rPr lang="en-US" dirty="0"/>
              <a:t>Integral Company Data</a:t>
            </a:r>
          </a:p>
        </p:txBody>
      </p:sp>
    </p:spTree>
    <p:extLst>
      <p:ext uri="{BB962C8B-B14F-4D97-AF65-F5344CB8AC3E}">
        <p14:creationId xmlns:p14="http://schemas.microsoft.com/office/powerpoint/2010/main" val="3689194292"/>
      </p:ext>
    </p:extLst>
  </p:cSld>
  <p:clrMapOvr>
    <a:masterClrMapping/>
  </p:clrMapOvr>
</p:sld>
</file>

<file path=ppt/theme/theme1.xml><?xml version="1.0" encoding="utf-8"?>
<a:theme xmlns:a="http://schemas.openxmlformats.org/drawingml/2006/main" name="06256180">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98F2D86927094FB725CCED44C41431" ma:contentTypeVersion="14" ma:contentTypeDescription="Create a new document." ma:contentTypeScope="" ma:versionID="9f734e04b54d1df1567c6874c3e5a03a">
  <xsd:schema xmlns:xsd="http://www.w3.org/2001/XMLSchema" xmlns:xs="http://www.w3.org/2001/XMLSchema" xmlns:p="http://schemas.microsoft.com/office/2006/metadata/properties" xmlns:ns2="c3da832f-3ecf-443d-91e7-99457f1877f8" xmlns:ns3="b06b1bca-4aad-41ab-bd2f-6e8d6f0c1215" targetNamespace="http://schemas.microsoft.com/office/2006/metadata/properties" ma:root="true" ma:fieldsID="7831d41ccdf721a0362f5e711957938a" ns2:_="" ns3:_="">
    <xsd:import namespace="c3da832f-3ecf-443d-91e7-99457f1877f8"/>
    <xsd:import namespace="b06b1bca-4aad-41ab-bd2f-6e8d6f0c1215"/>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Comments" minOccurs="0"/>
                <xsd:element ref="ns2:MediaServiceAutoTags" minOccurs="0"/>
                <xsd:element ref="ns2:MediaServiceOCR" minOccurs="0"/>
                <xsd:element ref="ns2:MediaServiceEventHashCode" minOccurs="0"/>
                <xsd:element ref="ns2:MediaServiceGenerationTime" minOccurs="0"/>
                <xsd:element ref="ns2:_Flow_SignoffStatus"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da832f-3ecf-443d-91e7-99457f187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Comments" ma:index="13" nillable="true" ma:displayName="Comments" ma:description="5/3 Please map objectives, add notes, and provide suggested times" ma:internalName="Comments">
      <xsd:simpleType>
        <xsd:restriction base="dms:Note">
          <xsd:maxLength value="255"/>
        </xsd:restriction>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_Flow_SignoffStatus" ma:index="18" nillable="true" ma:displayName="Sign-off status" ma:internalName="_x0024_Resources_x003a_core_x002c_Signoff_Status_x003b_">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06b1bca-4aad-41ab-bd2f-6e8d6f0c121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c3da832f-3ecf-443d-91e7-99457f1877f8" xsi:nil="true"/>
    <Comments xmlns="c3da832f-3ecf-443d-91e7-99457f1877f8" xsi:nil="true"/>
  </documentManagement>
</p:properties>
</file>

<file path=customXml/itemProps1.xml><?xml version="1.0" encoding="utf-8"?>
<ds:datastoreItem xmlns:ds="http://schemas.openxmlformats.org/officeDocument/2006/customXml" ds:itemID="{12204564-F136-469D-A2FA-B878C16391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da832f-3ecf-443d-91e7-99457f1877f8"/>
    <ds:schemaRef ds:uri="b06b1bca-4aad-41ab-bd2f-6e8d6f0c12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FA2305-D5C4-45DA-9255-38C98A00904C}">
  <ds:schemaRefs>
    <ds:schemaRef ds:uri="http://schemas.microsoft.com/sharepoint/v3/contenttype/forms"/>
  </ds:schemaRefs>
</ds:datastoreItem>
</file>

<file path=customXml/itemProps3.xml><?xml version="1.0" encoding="utf-8"?>
<ds:datastoreItem xmlns:ds="http://schemas.openxmlformats.org/officeDocument/2006/customXml" ds:itemID="{B9DD341A-80D7-4097-B50D-F3E9C2B418F9}">
  <ds:schemaRefs>
    <ds:schemaRef ds:uri="b06b1bca-4aad-41ab-bd2f-6e8d6f0c1215"/>
    <ds:schemaRef ds:uri="http://purl.org/dc/terms/"/>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c3da832f-3ecf-443d-91e7-99457f1877f8"/>
    <ds:schemaRef ds:uri="http://schemas.microsoft.com/office/2006/metadata/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Organizational chart (basic layout)</Template>
  <TotalTime>2916</TotalTime>
  <Words>730</Words>
  <Application>Microsoft Macintosh PowerPoint</Application>
  <PresentationFormat>On-screen Show (4:3)</PresentationFormat>
  <Paragraphs>63</Paragraphs>
  <Slides>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06256180</vt:lpstr>
      <vt:lpstr>PII Information – Decision and Policy</vt:lpstr>
      <vt:lpstr>PII Information – Decision and Policy</vt:lpstr>
      <vt:lpstr>PII Information – Decision and Policy</vt:lpstr>
      <vt:lpstr>PII Information – Decision and Policy</vt:lpstr>
    </vt:vector>
  </TitlesOfParts>
  <Company>Apollo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Chart Title]</dc:title>
  <dc:creator>Lynnette Garetz</dc:creator>
  <cp:keywords/>
  <cp:lastModifiedBy>Matias Favalessa</cp:lastModifiedBy>
  <cp:revision>19</cp:revision>
  <dcterms:created xsi:type="dcterms:W3CDTF">2017-04-12T21:32:45Z</dcterms:created>
  <dcterms:modified xsi:type="dcterms:W3CDTF">2021-03-15T00:48:59Z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TC062561801033</vt:lpwstr>
  </property>
  <property fmtid="{D5CDD505-2E9C-101B-9397-08002B2CF9AE}" pid="3" name="ContentTypeId">
    <vt:lpwstr>0x0101007398F2D86927094FB725CCED44C41431</vt:lpwstr>
  </property>
</Properties>
</file>